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6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Open Sans 1" panose="020B0604020202020204" charset="0"/>
      <p:regular r:id="rId28"/>
    </p:embeddedFont>
    <p:embeddedFont>
      <p:font typeface="Open Sans 1 Bold" panose="020B0604020202020204" charset="0"/>
      <p:regular r:id="rId29"/>
    </p:embeddedFont>
    <p:embeddedFont>
      <p:font typeface="Open Sans 1 Light" panose="020B0604020202020204" charset="0"/>
      <p:regular r:id="rId30"/>
    </p:embeddedFont>
    <p:embeddedFont>
      <p:font typeface="Open Sans 2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648303" y="0"/>
            <a:ext cx="8639697" cy="10287000"/>
          </a:xfrm>
          <a:prstGeom prst="rect">
            <a:avLst/>
          </a:prstGeom>
          <a:solidFill>
            <a:srgbClr val="3E2F5B"/>
          </a:solidFill>
        </p:spPr>
      </p:sp>
      <p:grpSp>
        <p:nvGrpSpPr>
          <p:cNvPr id="3" name="Group 3"/>
          <p:cNvGrpSpPr/>
          <p:nvPr/>
        </p:nvGrpSpPr>
        <p:grpSpPr>
          <a:xfrm>
            <a:off x="14423177" y="8400269"/>
            <a:ext cx="2836123" cy="858031"/>
            <a:chOff x="0" y="0"/>
            <a:chExt cx="3781497" cy="114404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3781497" cy="1144042"/>
              <a:chOff x="0" y="0"/>
              <a:chExt cx="6326142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26142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6326142" h="1913890">
                    <a:moveTo>
                      <a:pt x="0" y="0"/>
                    </a:moveTo>
                    <a:lnTo>
                      <a:pt x="0" y="1913890"/>
                    </a:lnTo>
                    <a:lnTo>
                      <a:pt x="6326142" y="1913890"/>
                    </a:lnTo>
                    <a:lnTo>
                      <a:pt x="6326142" y="0"/>
                    </a:lnTo>
                    <a:lnTo>
                      <a:pt x="0" y="0"/>
                    </a:lnTo>
                    <a:close/>
                    <a:moveTo>
                      <a:pt x="6265182" y="1852930"/>
                    </a:moveTo>
                    <a:lnTo>
                      <a:pt x="59690" y="1852930"/>
                    </a:lnTo>
                    <a:lnTo>
                      <a:pt x="59690" y="59690"/>
                    </a:lnTo>
                    <a:lnTo>
                      <a:pt x="6265182" y="59690"/>
                    </a:lnTo>
                    <a:lnTo>
                      <a:pt x="6265182" y="18529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681248" y="399925"/>
              <a:ext cx="2419002" cy="353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57"/>
                </a:lnSpc>
              </a:pPr>
              <a:r>
                <a:rPr lang="en-US" sz="1797">
                  <a:solidFill>
                    <a:srgbClr val="FFFFFF"/>
                  </a:solidFill>
                  <a:latin typeface="Open Sans 1 Light"/>
                </a:rPr>
                <a:t>JUNE 21, 2024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3241146"/>
            <a:ext cx="7347775" cy="3804708"/>
            <a:chOff x="0" y="0"/>
            <a:chExt cx="9797034" cy="5072944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9797034" cy="2041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000"/>
                </a:lnSpc>
              </a:pPr>
              <a:r>
                <a:rPr lang="en-US" sz="10000" spc="-200">
                  <a:solidFill>
                    <a:srgbClr val="191919"/>
                  </a:solidFill>
                  <a:latin typeface="Open Sans 1 Bold"/>
                </a:rPr>
                <a:t>Group 11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129844"/>
              <a:ext cx="8555324" cy="1943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191919"/>
                  </a:solidFill>
                  <a:latin typeface="Open Sans 1 Light"/>
                </a:rPr>
                <a:t>DATABASE DESIGN AND IMPLEMENTATION OF BIOMETRIC ATTENDANCE APPLICATION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591D0D5-D7CF-47DF-92C4-33F36BD13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303" y="114300"/>
            <a:ext cx="8639696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1394475" y="0"/>
            <a:ext cx="6893525" cy="3810000"/>
          </a:xfrm>
          <a:prstGeom prst="rect">
            <a:avLst/>
          </a:prstGeom>
          <a:solidFill>
            <a:srgbClr val="3E2F5B"/>
          </a:solidFill>
        </p:spPr>
      </p:sp>
      <p:sp>
        <p:nvSpPr>
          <p:cNvPr id="4" name="AutoShape 4"/>
          <p:cNvSpPr/>
          <p:nvPr/>
        </p:nvSpPr>
        <p:spPr>
          <a:xfrm>
            <a:off x="1028700" y="2591217"/>
            <a:ext cx="8592899" cy="0"/>
          </a:xfrm>
          <a:prstGeom prst="line">
            <a:avLst/>
          </a:prstGeom>
          <a:ln w="9525" cap="rnd">
            <a:solidFill>
              <a:srgbClr val="3E2F5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2421046" y="1028700"/>
            <a:ext cx="4519628" cy="956945"/>
            <a:chOff x="0" y="0"/>
            <a:chExt cx="6026171" cy="1275927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6026171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50"/>
                </a:lnSpc>
              </a:pPr>
              <a:r>
                <a:rPr lang="en-US" sz="2500" spc="-75">
                  <a:solidFill>
                    <a:srgbClr val="FFFFFF"/>
                  </a:solidFill>
                  <a:latin typeface="Open Sans 2 Bold"/>
                </a:rPr>
                <a:t>01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97230"/>
              <a:ext cx="6026171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Open Sans 1 Bold"/>
                </a:rPr>
                <a:t>Conceptual Design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298331"/>
            <a:ext cx="838103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User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377029"/>
            <a:ext cx="838103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Course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028700" y="4668302"/>
            <a:ext cx="8592899" cy="0"/>
          </a:xfrm>
          <a:prstGeom prst="line">
            <a:avLst/>
          </a:prstGeom>
          <a:ln w="9525" cap="rnd">
            <a:solidFill>
              <a:srgbClr val="3E2F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028700" y="5454114"/>
            <a:ext cx="838103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Session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028700" y="6747001"/>
            <a:ext cx="8592899" cy="0"/>
          </a:xfrm>
          <a:prstGeom prst="line">
            <a:avLst/>
          </a:prstGeom>
          <a:ln w="9525" cap="rnd">
            <a:solidFill>
              <a:srgbClr val="3E2F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028700" y="7532813"/>
            <a:ext cx="838103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Notification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028700" y="8824086"/>
            <a:ext cx="8592899" cy="0"/>
          </a:xfrm>
          <a:prstGeom prst="line">
            <a:avLst/>
          </a:prstGeom>
          <a:ln w="9525" cap="rnd">
            <a:solidFill>
              <a:srgbClr val="3E2F5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1FCFDB-3502-46BD-8F6C-B5171A2C28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0335" b="13699"/>
          <a:stretch/>
        </p:blipFill>
        <p:spPr>
          <a:xfrm>
            <a:off x="11394476" y="3810001"/>
            <a:ext cx="6893524" cy="52958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1394475" y="0"/>
            <a:ext cx="6893525" cy="3810000"/>
          </a:xfrm>
          <a:prstGeom prst="rect">
            <a:avLst/>
          </a:prstGeom>
          <a:solidFill>
            <a:srgbClr val="3E2F5B"/>
          </a:solidFill>
        </p:spPr>
      </p:sp>
      <p:grpSp>
        <p:nvGrpSpPr>
          <p:cNvPr id="5" name="Group 5"/>
          <p:cNvGrpSpPr/>
          <p:nvPr/>
        </p:nvGrpSpPr>
        <p:grpSpPr>
          <a:xfrm>
            <a:off x="12421046" y="1028700"/>
            <a:ext cx="4519628" cy="956945"/>
            <a:chOff x="0" y="0"/>
            <a:chExt cx="6026171" cy="1275927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6026171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50"/>
                </a:lnSpc>
              </a:pPr>
              <a:r>
                <a:rPr lang="en-US" sz="2500" spc="-75">
                  <a:solidFill>
                    <a:srgbClr val="FFFFFF"/>
                  </a:solidFill>
                  <a:latin typeface="Open Sans 2 Bold"/>
                </a:rPr>
                <a:t>01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97230"/>
              <a:ext cx="6026171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Open Sans 1 Bold"/>
                </a:rPr>
                <a:t>Conceptual Design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5E06C4C-ED70-4B99-9352-137146F6D9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66700"/>
            <a:ext cx="11013475" cy="967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64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681152" y="0"/>
            <a:ext cx="4606848" cy="10287000"/>
          </a:xfrm>
          <a:prstGeom prst="rect">
            <a:avLst/>
          </a:prstGeom>
          <a:solidFill>
            <a:srgbClr val="3E2F5B"/>
          </a:solidFill>
        </p:spPr>
      </p:sp>
      <p:sp>
        <p:nvSpPr>
          <p:cNvPr id="3" name="Freeform 3"/>
          <p:cNvSpPr/>
          <p:nvPr/>
        </p:nvSpPr>
        <p:spPr>
          <a:xfrm>
            <a:off x="19050" y="77895"/>
            <a:ext cx="13520775" cy="10131209"/>
          </a:xfrm>
          <a:custGeom>
            <a:avLst/>
            <a:gdLst/>
            <a:ahLst/>
            <a:cxnLst/>
            <a:rect l="l" t="t" r="r" b="b"/>
            <a:pathLst>
              <a:path w="13520775" h="10131209">
                <a:moveTo>
                  <a:pt x="0" y="0"/>
                </a:moveTo>
                <a:lnTo>
                  <a:pt x="13520775" y="0"/>
                </a:lnTo>
                <a:lnTo>
                  <a:pt x="13520775" y="10131210"/>
                </a:lnTo>
                <a:lnTo>
                  <a:pt x="0" y="10131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8" b="-3988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011150" y="3938399"/>
            <a:ext cx="3946853" cy="956945"/>
            <a:chOff x="0" y="0"/>
            <a:chExt cx="5262470" cy="1275927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262470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50"/>
                </a:lnSpc>
              </a:pPr>
              <a:r>
                <a:rPr lang="en-US" sz="2500" spc="-75">
                  <a:solidFill>
                    <a:srgbClr val="FFFFFF"/>
                  </a:solidFill>
                  <a:latin typeface="Open Sans 2 Bold"/>
                </a:rPr>
                <a:t>02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97230"/>
              <a:ext cx="5262470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Open Sans 1 Bold"/>
                </a:rPr>
                <a:t>Physical Design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0"/>
            <a:ext cx="12095636" cy="10287000"/>
          </a:xfrm>
          <a:prstGeom prst="rect">
            <a:avLst/>
          </a:prstGeom>
          <a:solidFill>
            <a:srgbClr val="F8F6F3"/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2482068"/>
            <a:ext cx="381000" cy="381000"/>
            <a:chOff x="0" y="0"/>
            <a:chExt cx="508000" cy="508000"/>
          </a:xfrm>
        </p:grpSpPr>
        <p:grpSp>
          <p:nvGrpSpPr>
            <p:cNvPr id="5" name="Group 5"/>
            <p:cNvGrpSpPr/>
            <p:nvPr/>
          </p:nvGrpSpPr>
          <p:grpSpPr>
            <a:xfrm>
              <a:off x="56351" y="56351"/>
              <a:ext cx="395299" cy="395299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E2F5B"/>
              </a:solidFill>
            </p:spPr>
          </p:sp>
        </p:grp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-2540" y="-254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3E2F5B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1028700" y="4844268"/>
            <a:ext cx="381000" cy="381000"/>
            <a:chOff x="0" y="0"/>
            <a:chExt cx="508000" cy="508000"/>
          </a:xfrm>
        </p:grpSpPr>
        <p:grpSp>
          <p:nvGrpSpPr>
            <p:cNvPr id="10" name="Group 10"/>
            <p:cNvGrpSpPr/>
            <p:nvPr/>
          </p:nvGrpSpPr>
          <p:grpSpPr>
            <a:xfrm>
              <a:off x="56351" y="56351"/>
              <a:ext cx="395299" cy="395299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E2F5B"/>
              </a:solidFill>
            </p:spPr>
          </p:sp>
        </p:grp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-2540" y="-2540"/>
              <a:chExt cx="6355080" cy="635508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3E2F5B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028700" y="7194485"/>
            <a:ext cx="381000" cy="381000"/>
            <a:chOff x="0" y="0"/>
            <a:chExt cx="508000" cy="508000"/>
          </a:xfrm>
        </p:grpSpPr>
        <p:grpSp>
          <p:nvGrpSpPr>
            <p:cNvPr id="15" name="Group 15"/>
            <p:cNvGrpSpPr/>
            <p:nvPr/>
          </p:nvGrpSpPr>
          <p:grpSpPr>
            <a:xfrm>
              <a:off x="56351" y="56351"/>
              <a:ext cx="395299" cy="395299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E2F5B"/>
              </a:solidFill>
            </p:spPr>
          </p:sp>
        </p:grp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-2540" y="-2540"/>
              <a:chExt cx="6355080" cy="635508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3E2F5B"/>
              </a:solidFill>
            </p:spPr>
          </p:sp>
        </p:grpSp>
      </p:grpSp>
      <p:grpSp>
        <p:nvGrpSpPr>
          <p:cNvPr id="19" name="Group 19"/>
          <p:cNvGrpSpPr/>
          <p:nvPr/>
        </p:nvGrpSpPr>
        <p:grpSpPr>
          <a:xfrm>
            <a:off x="2213604" y="2252198"/>
            <a:ext cx="9388357" cy="1871345"/>
            <a:chOff x="0" y="0"/>
            <a:chExt cx="12517809" cy="249512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28575"/>
              <a:ext cx="12517809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50"/>
                </a:lnSpc>
              </a:pPr>
              <a:r>
                <a:rPr lang="en-US" sz="2500" spc="-75">
                  <a:solidFill>
                    <a:srgbClr val="191919"/>
                  </a:solidFill>
                  <a:latin typeface="Open Sans 2 Bold"/>
                </a:rPr>
                <a:t>01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697230"/>
              <a:ext cx="12517809" cy="1797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191919"/>
                  </a:solidFill>
                  <a:latin typeface="Open Sans 1"/>
                </a:rPr>
                <a:t>Tools:</a:t>
              </a:r>
            </a:p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91919"/>
                  </a:solidFill>
                  <a:latin typeface="Open Sans 1"/>
                </a:rPr>
                <a:t>MongoDB, Node.js, bcrypt, jwt, jest, nodemailer, express, validator 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213604" y="4614398"/>
            <a:ext cx="4519628" cy="960120"/>
            <a:chOff x="0" y="0"/>
            <a:chExt cx="6026171" cy="1280160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28575"/>
              <a:ext cx="6026171" cy="53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50"/>
                </a:lnSpc>
              </a:pPr>
              <a:r>
                <a:rPr lang="en-US" sz="2500" spc="-75">
                  <a:solidFill>
                    <a:srgbClr val="191919"/>
                  </a:solidFill>
                  <a:latin typeface="Open Sans 2 Bold"/>
                </a:rPr>
                <a:t>02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01463"/>
              <a:ext cx="6026171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91919"/>
                  </a:solidFill>
                  <a:latin typeface="Open Sans 1"/>
                </a:rPr>
                <a:t>Implementation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213604" y="6964615"/>
            <a:ext cx="4519628" cy="960120"/>
            <a:chOff x="0" y="0"/>
            <a:chExt cx="6026171" cy="1280160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28575"/>
              <a:ext cx="6026171" cy="53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50"/>
                </a:lnSpc>
              </a:pPr>
              <a:r>
                <a:rPr lang="en-US" sz="2500" spc="-75">
                  <a:solidFill>
                    <a:srgbClr val="191919"/>
                  </a:solidFill>
                  <a:latin typeface="Open Sans 2 Bold"/>
                </a:rPr>
                <a:t>03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701463"/>
              <a:ext cx="6026171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91919"/>
                  </a:solidFill>
                  <a:latin typeface="Open Sans 1"/>
                </a:rPr>
                <a:t>Challenges Faced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657299" y="447675"/>
            <a:ext cx="14973402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Open Sans 1 Bold"/>
              </a:rPr>
              <a:t>DATABASE IMPLEMENTATION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D2B55F0-4E92-41C7-B91F-85989BD7E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898" y="1487191"/>
            <a:ext cx="6035585" cy="33570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1394475" y="0"/>
            <a:ext cx="6893525" cy="3810000"/>
          </a:xfrm>
          <a:prstGeom prst="rect">
            <a:avLst/>
          </a:prstGeom>
          <a:solidFill>
            <a:srgbClr val="3E2F5B"/>
          </a:solidFill>
        </p:spPr>
      </p:sp>
      <p:grpSp>
        <p:nvGrpSpPr>
          <p:cNvPr id="4" name="Group 4"/>
          <p:cNvGrpSpPr/>
          <p:nvPr/>
        </p:nvGrpSpPr>
        <p:grpSpPr>
          <a:xfrm>
            <a:off x="12421046" y="1028700"/>
            <a:ext cx="4519628" cy="956945"/>
            <a:chOff x="0" y="0"/>
            <a:chExt cx="6026171" cy="1275927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6026171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50"/>
                </a:lnSpc>
              </a:pPr>
              <a:r>
                <a:rPr lang="en-US" sz="2500" spc="-75">
                  <a:solidFill>
                    <a:srgbClr val="FFFFFF"/>
                  </a:solidFill>
                  <a:latin typeface="Open Sans 2 Bold"/>
                </a:rPr>
                <a:t>02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97230"/>
              <a:ext cx="6026171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Open Sans 1 Bold"/>
                </a:rPr>
                <a:t>Implementation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1028700" y="2329457"/>
            <a:ext cx="8592899" cy="0"/>
          </a:xfrm>
          <a:prstGeom prst="line">
            <a:avLst/>
          </a:prstGeom>
          <a:ln w="9525" cap="rnd">
            <a:solidFill>
              <a:srgbClr val="3E2F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28700" y="1298331"/>
            <a:ext cx="838103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Schema Definition using Mongoose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858095"/>
            <a:ext cx="838103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RESTFUL API integration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028700" y="3805238"/>
            <a:ext cx="8592899" cy="0"/>
          </a:xfrm>
          <a:prstGeom prst="line">
            <a:avLst/>
          </a:prstGeom>
          <a:ln w="9525" cap="rnd">
            <a:solidFill>
              <a:srgbClr val="3E2F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028700" y="4333875"/>
            <a:ext cx="838103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Auth routes; signup, login and update profile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028700" y="5367973"/>
            <a:ext cx="8592899" cy="0"/>
          </a:xfrm>
          <a:prstGeom prst="line">
            <a:avLst/>
          </a:prstGeom>
          <a:ln w="9525" cap="rnd">
            <a:solidFill>
              <a:srgbClr val="3E2F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028700" y="5668010"/>
            <a:ext cx="8381037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Attendance Module: intiate session, mark attendance, generate and report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028700" y="7043738"/>
            <a:ext cx="8592899" cy="0"/>
          </a:xfrm>
          <a:prstGeom prst="line">
            <a:avLst/>
          </a:prstGeom>
          <a:ln w="9525" cap="rnd">
            <a:solidFill>
              <a:srgbClr val="3E2F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028700" y="7572375"/>
            <a:ext cx="838103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Notification and Feedack: View and Send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028700" y="8719502"/>
            <a:ext cx="8592899" cy="0"/>
          </a:xfrm>
          <a:prstGeom prst="line">
            <a:avLst/>
          </a:prstGeom>
          <a:ln w="9525" cap="rnd">
            <a:solidFill>
              <a:srgbClr val="3E2F5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C98705-0B13-4FBB-AE9B-CF62B15A8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475" y="3805237"/>
            <a:ext cx="6893525" cy="493013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1394475" y="0"/>
            <a:ext cx="6893525" cy="3810000"/>
          </a:xfrm>
          <a:prstGeom prst="rect">
            <a:avLst/>
          </a:prstGeom>
          <a:solidFill>
            <a:srgbClr val="3E2F5B"/>
          </a:solidFill>
        </p:spPr>
      </p:sp>
      <p:grpSp>
        <p:nvGrpSpPr>
          <p:cNvPr id="4" name="Group 4"/>
          <p:cNvGrpSpPr/>
          <p:nvPr/>
        </p:nvGrpSpPr>
        <p:grpSpPr>
          <a:xfrm>
            <a:off x="12421046" y="1028700"/>
            <a:ext cx="4519628" cy="956945"/>
            <a:chOff x="0" y="0"/>
            <a:chExt cx="6026171" cy="1275927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6026171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50"/>
                </a:lnSpc>
              </a:pPr>
              <a:r>
                <a:rPr lang="en-US" sz="2500" spc="-75">
                  <a:solidFill>
                    <a:srgbClr val="FFFFFF"/>
                  </a:solidFill>
                  <a:latin typeface="Open Sans 2 Bold"/>
                </a:rPr>
                <a:t>03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97230"/>
              <a:ext cx="6026171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Open Sans 1 Bold"/>
                </a:rPr>
                <a:t>Challenges faced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1028700" y="2329457"/>
            <a:ext cx="8592899" cy="0"/>
          </a:xfrm>
          <a:prstGeom prst="line">
            <a:avLst/>
          </a:prstGeom>
          <a:ln w="9525" cap="rnd">
            <a:solidFill>
              <a:srgbClr val="3E2F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28700" y="1298331"/>
            <a:ext cx="838103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Data Validation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858095"/>
            <a:ext cx="838103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Error Handling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028700" y="3805238"/>
            <a:ext cx="8592899" cy="0"/>
          </a:xfrm>
          <a:prstGeom prst="line">
            <a:avLst/>
          </a:prstGeom>
          <a:ln w="9525" cap="rnd">
            <a:solidFill>
              <a:srgbClr val="3E2F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028700" y="4333875"/>
            <a:ext cx="838103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Security and Privacy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028700" y="5367973"/>
            <a:ext cx="8592899" cy="0"/>
          </a:xfrm>
          <a:prstGeom prst="line">
            <a:avLst/>
          </a:prstGeom>
          <a:ln w="9525" cap="rnd">
            <a:solidFill>
              <a:srgbClr val="3E2F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028700" y="5896610"/>
            <a:ext cx="838103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Environment Configuration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028700" y="7043738"/>
            <a:ext cx="8592899" cy="0"/>
          </a:xfrm>
          <a:prstGeom prst="line">
            <a:avLst/>
          </a:prstGeom>
          <a:ln w="9525" cap="rnd">
            <a:solidFill>
              <a:srgbClr val="3E2F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028700" y="7572375"/>
            <a:ext cx="838103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Notification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028700" y="8719502"/>
            <a:ext cx="8592899" cy="0"/>
          </a:xfrm>
          <a:prstGeom prst="line">
            <a:avLst/>
          </a:prstGeom>
          <a:ln w="9525" cap="rnd">
            <a:solidFill>
              <a:srgbClr val="3E2F5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45A630-21A0-471D-9186-983F7DA18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475" y="3805238"/>
            <a:ext cx="6664925" cy="575785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552395" y="0"/>
            <a:ext cx="7735605" cy="10287000"/>
          </a:xfrm>
          <a:prstGeom prst="rect">
            <a:avLst/>
          </a:prstGeom>
          <a:solidFill>
            <a:srgbClr val="F8F6F3"/>
          </a:solidFill>
        </p:spPr>
      </p:sp>
      <p:grpSp>
        <p:nvGrpSpPr>
          <p:cNvPr id="3" name="Group 3"/>
          <p:cNvGrpSpPr/>
          <p:nvPr/>
        </p:nvGrpSpPr>
        <p:grpSpPr>
          <a:xfrm>
            <a:off x="11554768" y="2310618"/>
            <a:ext cx="381000" cy="381000"/>
            <a:chOff x="0" y="0"/>
            <a:chExt cx="508000" cy="508000"/>
          </a:xfrm>
        </p:grpSpPr>
        <p:grpSp>
          <p:nvGrpSpPr>
            <p:cNvPr id="4" name="Group 4"/>
            <p:cNvGrpSpPr/>
            <p:nvPr/>
          </p:nvGrpSpPr>
          <p:grpSpPr>
            <a:xfrm>
              <a:off x="56351" y="56351"/>
              <a:ext cx="395299" cy="395299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E2F5B"/>
              </a:solidFill>
            </p:spPr>
          </p:sp>
        </p:grp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-2540" y="-2540"/>
              <a:chExt cx="6355080" cy="63550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3E2F5B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12739672" y="2080748"/>
            <a:ext cx="4519628" cy="956945"/>
            <a:chOff x="0" y="0"/>
            <a:chExt cx="6026171" cy="1275927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6026171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50"/>
                </a:lnSpc>
              </a:pPr>
              <a:r>
                <a:rPr lang="en-US" sz="2500" spc="-75">
                  <a:solidFill>
                    <a:srgbClr val="191919"/>
                  </a:solidFill>
                  <a:latin typeface="Open Sans 2 Bold"/>
                </a:rPr>
                <a:t>01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97230"/>
              <a:ext cx="6026171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91919"/>
                  </a:solidFill>
                  <a:latin typeface="Open Sans 1"/>
                </a:rPr>
                <a:t>Test Cases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739672" y="4442948"/>
            <a:ext cx="4519628" cy="960120"/>
            <a:chOff x="0" y="0"/>
            <a:chExt cx="6026171" cy="128016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6026171" cy="53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50"/>
                </a:lnSpc>
              </a:pPr>
              <a:r>
                <a:rPr lang="en-US" sz="2500" spc="-75">
                  <a:solidFill>
                    <a:srgbClr val="191919"/>
                  </a:solidFill>
                  <a:latin typeface="Open Sans 2 Bold"/>
                </a:rPr>
                <a:t>02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01463"/>
              <a:ext cx="6026171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91919"/>
                  </a:solidFill>
                  <a:latin typeface="Open Sans 1"/>
                </a:rPr>
                <a:t>Test Results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739672" y="6793165"/>
            <a:ext cx="4519628" cy="960120"/>
            <a:chOff x="0" y="0"/>
            <a:chExt cx="6026171" cy="128016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28575"/>
              <a:ext cx="6026171" cy="53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50"/>
                </a:lnSpc>
              </a:pPr>
              <a:r>
                <a:rPr lang="en-US" sz="2500" spc="-75">
                  <a:solidFill>
                    <a:srgbClr val="191919"/>
                  </a:solidFill>
                  <a:latin typeface="Open Sans 2 Bold"/>
                </a:rPr>
                <a:t>03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01463"/>
              <a:ext cx="6026171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91919"/>
                  </a:solidFill>
                  <a:latin typeface="Open Sans 1"/>
                </a:rPr>
                <a:t>Performance Considerations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554768" y="4672818"/>
            <a:ext cx="381000" cy="381000"/>
            <a:chOff x="0" y="0"/>
            <a:chExt cx="508000" cy="508000"/>
          </a:xfrm>
        </p:grpSpPr>
        <p:grpSp>
          <p:nvGrpSpPr>
            <p:cNvPr id="18" name="Group 18"/>
            <p:cNvGrpSpPr/>
            <p:nvPr/>
          </p:nvGrpSpPr>
          <p:grpSpPr>
            <a:xfrm>
              <a:off x="56351" y="56351"/>
              <a:ext cx="395299" cy="395299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E2F5B"/>
              </a:solidFill>
            </p:spPr>
          </p:sp>
        </p:grp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-2540" y="-2540"/>
              <a:chExt cx="6355080" cy="635508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3E2F5B"/>
              </a:solidFill>
            </p:spPr>
          </p:sp>
        </p:grpSp>
      </p:grpSp>
      <p:grpSp>
        <p:nvGrpSpPr>
          <p:cNvPr id="22" name="Group 22"/>
          <p:cNvGrpSpPr/>
          <p:nvPr/>
        </p:nvGrpSpPr>
        <p:grpSpPr>
          <a:xfrm>
            <a:off x="11554768" y="7023035"/>
            <a:ext cx="381000" cy="381000"/>
            <a:chOff x="0" y="0"/>
            <a:chExt cx="508000" cy="508000"/>
          </a:xfrm>
        </p:grpSpPr>
        <p:grpSp>
          <p:nvGrpSpPr>
            <p:cNvPr id="23" name="Group 23"/>
            <p:cNvGrpSpPr/>
            <p:nvPr/>
          </p:nvGrpSpPr>
          <p:grpSpPr>
            <a:xfrm>
              <a:off x="56351" y="56351"/>
              <a:ext cx="395299" cy="395299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E2F5B"/>
              </a:solidFill>
            </p:spPr>
          </p:sp>
        </p:grpSp>
        <p:grpSp>
          <p:nvGrpSpPr>
            <p:cNvPr id="25" name="Group 25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-2540" y="-2540"/>
              <a:chExt cx="6355080" cy="635508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3E2F5B"/>
              </a:solidFill>
            </p:spPr>
          </p:sp>
        </p:grpSp>
      </p:grpSp>
      <p:grpSp>
        <p:nvGrpSpPr>
          <p:cNvPr id="27" name="Group 27"/>
          <p:cNvGrpSpPr/>
          <p:nvPr/>
        </p:nvGrpSpPr>
        <p:grpSpPr>
          <a:xfrm>
            <a:off x="1028700" y="2073234"/>
            <a:ext cx="7077063" cy="4739429"/>
            <a:chOff x="0" y="0"/>
            <a:chExt cx="9436084" cy="6319239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9525"/>
              <a:ext cx="9436084" cy="305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>
                  <a:solidFill>
                    <a:srgbClr val="191919"/>
                  </a:solidFill>
                  <a:latin typeface="Open Sans 1"/>
                </a:rPr>
                <a:t>DATABASE TESTING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3911743"/>
              <a:ext cx="8075917" cy="2407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91919"/>
                  </a:solidFill>
                  <a:latin typeface="Open Sans 1"/>
                </a:rPr>
                <a:t>This phase involved various testing methodologies, including functional testing, security testing, performance testing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893525" cy="10287000"/>
          </a:xfrm>
          <a:prstGeom prst="rect">
            <a:avLst/>
          </a:prstGeom>
          <a:solidFill>
            <a:srgbClr val="3E2F5B"/>
          </a:solidFill>
        </p:spPr>
      </p:sp>
      <p:sp>
        <p:nvSpPr>
          <p:cNvPr id="3" name="Freeform 3"/>
          <p:cNvSpPr/>
          <p:nvPr/>
        </p:nvSpPr>
        <p:spPr>
          <a:xfrm>
            <a:off x="0" y="2439273"/>
            <a:ext cx="11715744" cy="4125438"/>
          </a:xfrm>
          <a:custGeom>
            <a:avLst/>
            <a:gdLst/>
            <a:ahLst/>
            <a:cxnLst/>
            <a:rect l="l" t="t" r="r" b="b"/>
            <a:pathLst>
              <a:path w="11715744" h="4125438">
                <a:moveTo>
                  <a:pt x="0" y="0"/>
                </a:moveTo>
                <a:lnTo>
                  <a:pt x="11715744" y="0"/>
                </a:lnTo>
                <a:lnTo>
                  <a:pt x="11715744" y="4125437"/>
                </a:lnTo>
                <a:lnTo>
                  <a:pt x="0" y="41254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6564710"/>
            <a:ext cx="11715744" cy="3763994"/>
          </a:xfrm>
          <a:custGeom>
            <a:avLst/>
            <a:gdLst/>
            <a:ahLst/>
            <a:cxnLst/>
            <a:rect l="l" t="t" r="r" b="b"/>
            <a:pathLst>
              <a:path w="11715744" h="3763994">
                <a:moveTo>
                  <a:pt x="0" y="0"/>
                </a:moveTo>
                <a:lnTo>
                  <a:pt x="11715744" y="0"/>
                </a:lnTo>
                <a:lnTo>
                  <a:pt x="11715744" y="3763995"/>
                </a:lnTo>
                <a:lnTo>
                  <a:pt x="0" y="3763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15744" y="2439273"/>
            <a:ext cx="7544443" cy="7847727"/>
          </a:xfrm>
          <a:custGeom>
            <a:avLst/>
            <a:gdLst/>
            <a:ahLst/>
            <a:cxnLst/>
            <a:rect l="l" t="t" r="r" b="b"/>
            <a:pathLst>
              <a:path w="7544443" h="7847727">
                <a:moveTo>
                  <a:pt x="0" y="0"/>
                </a:moveTo>
                <a:lnTo>
                  <a:pt x="7544444" y="0"/>
                </a:lnTo>
                <a:lnTo>
                  <a:pt x="7544444" y="7847727"/>
                </a:lnTo>
                <a:lnTo>
                  <a:pt x="0" y="7847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34" r="-12634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1028700"/>
            <a:ext cx="4519628" cy="956945"/>
            <a:chOff x="0" y="0"/>
            <a:chExt cx="6026171" cy="1275927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6026171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50"/>
                </a:lnSpc>
              </a:pPr>
              <a:r>
                <a:rPr lang="en-US" sz="2500" spc="-75">
                  <a:solidFill>
                    <a:srgbClr val="FFFFFF"/>
                  </a:solidFill>
                  <a:latin typeface="Open Sans 2 Bold"/>
                </a:rPr>
                <a:t>01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97230"/>
              <a:ext cx="6026171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Open Sans 1"/>
                </a:rPr>
                <a:t>Functional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437291" y="622935"/>
            <a:ext cx="8381037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Operations such as signup, login, markattendance export reports with both correct and invalid data input.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014587" cy="10287000"/>
          </a:xfrm>
          <a:prstGeom prst="rect">
            <a:avLst/>
          </a:prstGeom>
          <a:solidFill>
            <a:srgbClr val="3E2F5B"/>
          </a:solidFill>
        </p:spPr>
      </p:sp>
      <p:sp>
        <p:nvSpPr>
          <p:cNvPr id="3" name="Freeform 3"/>
          <p:cNvSpPr/>
          <p:nvPr/>
        </p:nvSpPr>
        <p:spPr>
          <a:xfrm>
            <a:off x="7014587" y="0"/>
            <a:ext cx="11273413" cy="10287000"/>
          </a:xfrm>
          <a:custGeom>
            <a:avLst/>
            <a:gdLst/>
            <a:ahLst/>
            <a:cxnLst/>
            <a:rect l="l" t="t" r="r" b="b"/>
            <a:pathLst>
              <a:path w="11273413" h="10287000">
                <a:moveTo>
                  <a:pt x="0" y="0"/>
                </a:moveTo>
                <a:lnTo>
                  <a:pt x="11273413" y="0"/>
                </a:lnTo>
                <a:lnTo>
                  <a:pt x="1127341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2" r="-102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4519628" cy="956945"/>
            <a:chOff x="0" y="0"/>
            <a:chExt cx="6026171" cy="1275927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6026171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50"/>
                </a:lnSpc>
              </a:pPr>
              <a:r>
                <a:rPr lang="en-US" sz="2500" spc="-75">
                  <a:solidFill>
                    <a:srgbClr val="FFFFFF"/>
                  </a:solidFill>
                  <a:latin typeface="Open Sans 2 Bold"/>
                </a:rPr>
                <a:t>02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97230"/>
              <a:ext cx="6026171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Open Sans 1"/>
                </a:rPr>
                <a:t>Security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72615" y="3033541"/>
            <a:ext cx="5471339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Open Sans 1"/>
              </a:rPr>
              <a:t>Unauthorized Access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Open Sans 1"/>
              </a:rPr>
              <a:t>Malicious Input Handling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Open Sans 1"/>
              </a:rPr>
              <a:t>Data Protection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FFFFFF"/>
              </a:solidFill>
              <a:latin typeface="Open Sans 1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893525" cy="10287000"/>
          </a:xfrm>
          <a:prstGeom prst="rect">
            <a:avLst/>
          </a:prstGeom>
          <a:solidFill>
            <a:srgbClr val="3E2F5B"/>
          </a:solidFill>
        </p:spPr>
      </p:sp>
      <p:sp>
        <p:nvSpPr>
          <p:cNvPr id="3" name="Freeform 3"/>
          <p:cNvSpPr/>
          <p:nvPr/>
        </p:nvSpPr>
        <p:spPr>
          <a:xfrm>
            <a:off x="0" y="5821885"/>
            <a:ext cx="17704075" cy="4542606"/>
          </a:xfrm>
          <a:custGeom>
            <a:avLst/>
            <a:gdLst/>
            <a:ahLst/>
            <a:cxnLst/>
            <a:rect l="l" t="t" r="r" b="b"/>
            <a:pathLst>
              <a:path w="17704075" h="4542606">
                <a:moveTo>
                  <a:pt x="0" y="0"/>
                </a:moveTo>
                <a:lnTo>
                  <a:pt x="17704075" y="0"/>
                </a:lnTo>
                <a:lnTo>
                  <a:pt x="17704075" y="4542606"/>
                </a:lnTo>
                <a:lnTo>
                  <a:pt x="0" y="4542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7" r="-31193" b="-2921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4519628" cy="956945"/>
            <a:chOff x="0" y="0"/>
            <a:chExt cx="6026171" cy="1275927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6026171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50"/>
                </a:lnSpc>
              </a:pPr>
              <a:r>
                <a:rPr lang="en-US" sz="2500" spc="-75">
                  <a:solidFill>
                    <a:srgbClr val="FFFFFF"/>
                  </a:solidFill>
                  <a:latin typeface="Open Sans 2 Bold"/>
                </a:rPr>
                <a:t>03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97230"/>
              <a:ext cx="6026171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Open Sans 1"/>
                </a:rPr>
                <a:t>Performance Testing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437291" y="622935"/>
            <a:ext cx="8381037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It took 40s to signup 1000 students</a:t>
            </a:r>
          </a:p>
          <a:p>
            <a:pPr marL="561340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It took 40s to signup 100 student, create course and sesion then mark their attendance</a:t>
            </a:r>
          </a:p>
        </p:txBody>
      </p:sp>
      <p:sp>
        <p:nvSpPr>
          <p:cNvPr id="8" name="Freeform 8"/>
          <p:cNvSpPr/>
          <p:nvPr/>
        </p:nvSpPr>
        <p:spPr>
          <a:xfrm>
            <a:off x="10042354" y="4091001"/>
            <a:ext cx="8228856" cy="6195999"/>
          </a:xfrm>
          <a:custGeom>
            <a:avLst/>
            <a:gdLst/>
            <a:ahLst/>
            <a:cxnLst/>
            <a:rect l="l" t="t" r="r" b="b"/>
            <a:pathLst>
              <a:path w="8228856" h="6195999">
                <a:moveTo>
                  <a:pt x="0" y="0"/>
                </a:moveTo>
                <a:lnTo>
                  <a:pt x="8228856" y="0"/>
                </a:lnTo>
                <a:lnTo>
                  <a:pt x="8228856" y="6195999"/>
                </a:lnTo>
                <a:lnTo>
                  <a:pt x="0" y="61959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492" b="-2331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648303" y="0"/>
            <a:ext cx="8639697" cy="10287000"/>
          </a:xfrm>
          <a:prstGeom prst="rect">
            <a:avLst/>
          </a:prstGeom>
          <a:solidFill>
            <a:srgbClr val="3E2F5B"/>
          </a:solidFill>
        </p:spPr>
      </p:sp>
      <p:grpSp>
        <p:nvGrpSpPr>
          <p:cNvPr id="3" name="Group 3"/>
          <p:cNvGrpSpPr/>
          <p:nvPr/>
        </p:nvGrpSpPr>
        <p:grpSpPr>
          <a:xfrm>
            <a:off x="14423177" y="8400269"/>
            <a:ext cx="2836123" cy="858031"/>
            <a:chOff x="0" y="0"/>
            <a:chExt cx="3781497" cy="114404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3781497" cy="1144042"/>
              <a:chOff x="0" y="0"/>
              <a:chExt cx="6326142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26142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6326142" h="1913890">
                    <a:moveTo>
                      <a:pt x="0" y="0"/>
                    </a:moveTo>
                    <a:lnTo>
                      <a:pt x="0" y="1913890"/>
                    </a:lnTo>
                    <a:lnTo>
                      <a:pt x="6326142" y="1913890"/>
                    </a:lnTo>
                    <a:lnTo>
                      <a:pt x="6326142" y="0"/>
                    </a:lnTo>
                    <a:lnTo>
                      <a:pt x="0" y="0"/>
                    </a:lnTo>
                    <a:close/>
                    <a:moveTo>
                      <a:pt x="6265182" y="1852930"/>
                    </a:moveTo>
                    <a:lnTo>
                      <a:pt x="59690" y="1852930"/>
                    </a:lnTo>
                    <a:lnTo>
                      <a:pt x="59690" y="59690"/>
                    </a:lnTo>
                    <a:lnTo>
                      <a:pt x="6265182" y="59690"/>
                    </a:lnTo>
                    <a:lnTo>
                      <a:pt x="6265182" y="18529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681248" y="399925"/>
              <a:ext cx="2419002" cy="353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57"/>
                </a:lnSpc>
              </a:pPr>
              <a:r>
                <a:rPr lang="en-US" sz="1797">
                  <a:solidFill>
                    <a:srgbClr val="FFFFFF"/>
                  </a:solidFill>
                  <a:latin typeface="Open Sans 1 Light"/>
                </a:rPr>
                <a:t>JUNE 21, 2024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28600" y="266700"/>
            <a:ext cx="7347775" cy="12133578"/>
            <a:chOff x="0" y="-9525"/>
            <a:chExt cx="9797034" cy="16178105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9797034" cy="16178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000"/>
                </a:lnSpc>
              </a:pPr>
              <a:r>
                <a:rPr lang="en-US" sz="4400" spc="-200" dirty="0">
                  <a:solidFill>
                    <a:srgbClr val="0070C0"/>
                  </a:solidFill>
                  <a:latin typeface="Open Sans 1 Bold"/>
                </a:rPr>
                <a:t>AGENDA</a:t>
              </a:r>
            </a:p>
            <a:p>
              <a:pPr algn="l">
                <a:lnSpc>
                  <a:spcPct val="200000"/>
                </a:lnSpc>
              </a:pPr>
              <a:r>
                <a:rPr lang="en-US" sz="3600" spc="-200" dirty="0">
                  <a:solidFill>
                    <a:srgbClr val="191919"/>
                  </a:solidFill>
                  <a:latin typeface="Open Sans 1 Bold"/>
                </a:rPr>
                <a:t>Introduction</a:t>
              </a:r>
            </a:p>
            <a:p>
              <a:pPr algn="l">
                <a:lnSpc>
                  <a:spcPct val="200000"/>
                </a:lnSpc>
              </a:pPr>
              <a:r>
                <a:rPr lang="en-US" sz="3600" spc="-200" dirty="0">
                  <a:solidFill>
                    <a:srgbClr val="191919"/>
                  </a:solidFill>
                  <a:latin typeface="Open Sans 1 Bold"/>
                </a:rPr>
                <a:t>Design Principles</a:t>
              </a:r>
            </a:p>
            <a:p>
              <a:pPr algn="l">
                <a:lnSpc>
                  <a:spcPct val="200000"/>
                </a:lnSpc>
              </a:pPr>
              <a:r>
                <a:rPr lang="en-US" sz="3600" spc="-200" dirty="0">
                  <a:solidFill>
                    <a:srgbClr val="191919"/>
                  </a:solidFill>
                  <a:latin typeface="Open Sans 1 Bold"/>
                </a:rPr>
                <a:t>Methodology</a:t>
              </a:r>
            </a:p>
            <a:p>
              <a:pPr algn="l">
                <a:lnSpc>
                  <a:spcPct val="200000"/>
                </a:lnSpc>
              </a:pPr>
              <a:r>
                <a:rPr lang="en-US" sz="3600" spc="-200" dirty="0">
                  <a:solidFill>
                    <a:srgbClr val="191919"/>
                  </a:solidFill>
                  <a:latin typeface="Open Sans 1 Bold"/>
                </a:rPr>
                <a:t>Database Design</a:t>
              </a:r>
            </a:p>
            <a:p>
              <a:pPr>
                <a:lnSpc>
                  <a:spcPct val="200000"/>
                </a:lnSpc>
              </a:pPr>
              <a:r>
                <a:rPr lang="en-US" sz="3600" spc="-200" dirty="0">
                  <a:solidFill>
                    <a:srgbClr val="191919"/>
                  </a:solidFill>
                  <a:latin typeface="Open Sans 1 Bold"/>
                </a:rPr>
                <a:t>Database Implementation</a:t>
              </a:r>
            </a:p>
            <a:p>
              <a:pPr>
                <a:lnSpc>
                  <a:spcPct val="200000"/>
                </a:lnSpc>
              </a:pPr>
              <a:r>
                <a:rPr lang="en-US" sz="3600" spc="-200" dirty="0">
                  <a:solidFill>
                    <a:srgbClr val="191919"/>
                  </a:solidFill>
                  <a:latin typeface="Open Sans 1 Bold"/>
                </a:rPr>
                <a:t>Database Testing</a:t>
              </a:r>
            </a:p>
            <a:p>
              <a:pPr>
                <a:lnSpc>
                  <a:spcPct val="200000"/>
                </a:lnSpc>
              </a:pPr>
              <a:r>
                <a:rPr lang="en-US" sz="3600" spc="-200" dirty="0">
                  <a:solidFill>
                    <a:srgbClr val="191919"/>
                  </a:solidFill>
                  <a:latin typeface="Open Sans 1 Bold"/>
                </a:rPr>
                <a:t>Conclusion</a:t>
              </a:r>
            </a:p>
            <a:p>
              <a:pPr algn="l">
                <a:lnSpc>
                  <a:spcPts val="12000"/>
                </a:lnSpc>
              </a:pPr>
              <a:endParaRPr lang="en-US" sz="4400" spc="-200" dirty="0">
                <a:solidFill>
                  <a:srgbClr val="191919"/>
                </a:solidFill>
                <a:latin typeface="Open Sans 1 Bold"/>
              </a:endParaRPr>
            </a:p>
            <a:p>
              <a:pPr algn="l">
                <a:lnSpc>
                  <a:spcPts val="12000"/>
                </a:lnSpc>
              </a:pPr>
              <a:endParaRPr lang="en-US" sz="4400" spc="-200" dirty="0">
                <a:solidFill>
                  <a:srgbClr val="191919"/>
                </a:solidFill>
                <a:latin typeface="Open Sans 1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129844"/>
              <a:ext cx="8555325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endParaRPr lang="en-US" sz="3200" dirty="0">
                <a:solidFill>
                  <a:srgbClr val="191919"/>
                </a:solidFill>
                <a:latin typeface="Open Sans 1 Light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591D0D5-D7CF-47DF-92C4-33F36BD13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303" y="114300"/>
            <a:ext cx="863969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11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893525" cy="10287000"/>
          </a:xfrm>
          <a:prstGeom prst="rect">
            <a:avLst/>
          </a:prstGeom>
          <a:solidFill>
            <a:srgbClr val="F8F6F3"/>
          </a:solidFill>
        </p:spPr>
      </p:sp>
      <p:sp>
        <p:nvSpPr>
          <p:cNvPr id="6" name="TextBox 6"/>
          <p:cNvSpPr txBox="1"/>
          <p:nvPr/>
        </p:nvSpPr>
        <p:spPr>
          <a:xfrm>
            <a:off x="6893525" y="1220886"/>
            <a:ext cx="10438723" cy="7138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5361" dirty="0">
                <a:solidFill>
                  <a:srgbClr val="191919"/>
                </a:solidFill>
                <a:latin typeface="Open Sans 1 Bold"/>
              </a:rPr>
              <a:t>The summary of key findings.</a:t>
            </a:r>
          </a:p>
          <a:p>
            <a:pPr algn="l">
              <a:lnSpc>
                <a:spcPts val="6969"/>
              </a:lnSpc>
            </a:pPr>
            <a:r>
              <a:rPr lang="en-US" sz="5400" dirty="0"/>
              <a:t>We realized sensible information such as fingerprints is not allowed to be stored in any database.</a:t>
            </a:r>
            <a:endParaRPr lang="en-US" sz="5361" dirty="0">
              <a:solidFill>
                <a:srgbClr val="191919"/>
              </a:solidFill>
              <a:latin typeface="Open Sans 1 Bold"/>
            </a:endParaRPr>
          </a:p>
          <a:p>
            <a:pPr algn="l">
              <a:lnSpc>
                <a:spcPts val="6969"/>
              </a:lnSpc>
            </a:pPr>
            <a:r>
              <a:rPr lang="en-US" sz="5400" dirty="0"/>
              <a:t>Instead, we are going to use already stored and hashed fingerprints in the mobile device for our attendance tracking. </a:t>
            </a:r>
            <a:endParaRPr lang="en-US" sz="5361" dirty="0">
              <a:solidFill>
                <a:srgbClr val="191919"/>
              </a:solidFill>
              <a:latin typeface="Open Sans 1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4C1260-D0F6-4079-9A80-737F2BD57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" y="-56181"/>
            <a:ext cx="6695268" cy="5504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0E7F7C-EFA1-4CB5-B40D-2830D79A0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2" y="5448300"/>
            <a:ext cx="6695268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903259" y="0"/>
            <a:ext cx="9384741" cy="10287000"/>
          </a:xfrm>
          <a:prstGeom prst="rect">
            <a:avLst/>
          </a:prstGeom>
          <a:solidFill>
            <a:srgbClr val="F8F6F3"/>
          </a:solidFill>
        </p:spPr>
      </p:sp>
      <p:sp>
        <p:nvSpPr>
          <p:cNvPr id="3" name="TextBox 3"/>
          <p:cNvSpPr txBox="1"/>
          <p:nvPr/>
        </p:nvSpPr>
        <p:spPr>
          <a:xfrm>
            <a:off x="10093733" y="1042843"/>
            <a:ext cx="7165567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191919"/>
                </a:solidFill>
                <a:latin typeface="Open Sans 1"/>
              </a:rPr>
              <a:t>Future Work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2825818"/>
            <a:ext cx="6622532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28700" y="5630401"/>
            <a:ext cx="6622532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28700" y="1175558"/>
            <a:ext cx="662253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Optimizing Performance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980142"/>
            <a:ext cx="662253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Integrating with frontend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784726"/>
            <a:ext cx="662253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Deployment and Maintaintance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838265-A0F5-452D-A145-501B1748B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366" y="3543300"/>
            <a:ext cx="8913834" cy="5410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753600" y="3475178"/>
            <a:ext cx="6184919" cy="2193643"/>
            <a:chOff x="0" y="0"/>
            <a:chExt cx="8246558" cy="2924858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8246558" cy="153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>
                  <a:solidFill>
                    <a:srgbClr val="191919"/>
                  </a:solidFill>
                  <a:latin typeface="Open Sans 1"/>
                </a:rPr>
                <a:t>THANK YOU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46161"/>
              <a:ext cx="6253382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91919"/>
                  </a:solidFill>
                  <a:latin typeface="Open Sans 1 Light"/>
                </a:rPr>
                <a:t>See you again soon!</a:t>
              </a: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4EEF40E8-ABDD-4999-9765-231091F7FF1A}"/>
              </a:ext>
            </a:extLst>
          </p:cNvPr>
          <p:cNvGrpSpPr>
            <a:grpSpLocks noChangeAspect="1"/>
          </p:cNvGrpSpPr>
          <p:nvPr/>
        </p:nvGrpSpPr>
        <p:grpSpPr>
          <a:xfrm>
            <a:off x="1030037" y="876300"/>
            <a:ext cx="8113963" cy="8082268"/>
            <a:chOff x="0" y="0"/>
            <a:chExt cx="6502400" cy="6477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8EF1162-2520-48DF-96CB-3539DFAE6208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307" r="223" b="-307"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6685106-3F7B-47E5-AC11-7481BB8F3DF6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893525" cy="10287000"/>
          </a:xfrm>
          <a:prstGeom prst="rect">
            <a:avLst/>
          </a:prstGeom>
          <a:solidFill>
            <a:srgbClr val="F8F6F3"/>
          </a:solidFill>
        </p:spPr>
      </p:sp>
      <p:sp>
        <p:nvSpPr>
          <p:cNvPr id="6" name="TextBox 6"/>
          <p:cNvSpPr txBox="1"/>
          <p:nvPr/>
        </p:nvSpPr>
        <p:spPr>
          <a:xfrm>
            <a:off x="7620000" y="571500"/>
            <a:ext cx="9636048" cy="798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4000" dirty="0">
                <a:solidFill>
                  <a:srgbClr val="00B0F0"/>
                </a:solidFill>
                <a:latin typeface="Open Sans 1 Bold"/>
              </a:rPr>
              <a:t>Introduction</a:t>
            </a:r>
          </a:p>
          <a:p>
            <a:pPr algn="l">
              <a:lnSpc>
                <a:spcPts val="6969"/>
              </a:lnSpc>
            </a:pPr>
            <a:endParaRPr lang="en-US" sz="4000" dirty="0">
              <a:solidFill>
                <a:srgbClr val="191919"/>
              </a:solidFill>
              <a:latin typeface="Open Sans 1 Bold"/>
            </a:endParaRPr>
          </a:p>
          <a:p>
            <a:pPr algn="l">
              <a:lnSpc>
                <a:spcPts val="6969"/>
              </a:lnSpc>
            </a:pPr>
            <a:r>
              <a:rPr lang="en-US" sz="4000" dirty="0">
                <a:solidFill>
                  <a:srgbClr val="191919"/>
                </a:solidFill>
                <a:latin typeface="Open Sans 1 Bold"/>
              </a:rPr>
              <a:t>The requirement gathering, Analysis, Design are all important but what should be done after that? The design and implementation of a database is critical since it holds data for running the system. Which type of database is best for our system.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482349-8C2E-4C5E-A8B1-ECC3777F2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85901"/>
            <a:ext cx="6739172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266843" cy="10287000"/>
          </a:xfrm>
          <a:prstGeom prst="rect">
            <a:avLst/>
          </a:prstGeom>
          <a:solidFill>
            <a:srgbClr val="F8F6F3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5266843" cy="10287000"/>
          </a:xfrm>
          <a:prstGeom prst="rect">
            <a:avLst/>
          </a:prstGeom>
          <a:solidFill>
            <a:srgbClr val="3E2F5B"/>
          </a:solidFill>
        </p:spPr>
      </p:sp>
      <p:grpSp>
        <p:nvGrpSpPr>
          <p:cNvPr id="4" name="Group 4"/>
          <p:cNvGrpSpPr/>
          <p:nvPr/>
        </p:nvGrpSpPr>
        <p:grpSpPr>
          <a:xfrm>
            <a:off x="986437" y="1028700"/>
            <a:ext cx="3488632" cy="956945"/>
            <a:chOff x="0" y="0"/>
            <a:chExt cx="4651510" cy="1275927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4651510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50"/>
                </a:lnSpc>
              </a:pPr>
              <a:r>
                <a:rPr lang="en-US" sz="2500" spc="-75">
                  <a:solidFill>
                    <a:srgbClr val="FFFFFF"/>
                  </a:solidFill>
                  <a:latin typeface="Open Sans 2 Bold"/>
                </a:rPr>
                <a:t>01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97230"/>
              <a:ext cx="4651510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Open Sans 1"/>
                </a:rPr>
                <a:t>Design Principles 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8560471" y="2721481"/>
            <a:ext cx="8592899" cy="0"/>
          </a:xfrm>
          <a:prstGeom prst="line">
            <a:avLst/>
          </a:prstGeom>
          <a:ln w="9525" cap="rnd">
            <a:solidFill>
              <a:srgbClr val="3E2F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8560471" y="1115884"/>
            <a:ext cx="8381037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191919"/>
                </a:solidFill>
                <a:latin typeface="Open Sans 1 Bold"/>
              </a:rPr>
              <a:t>Performance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 dirty="0">
              <a:solidFill>
                <a:srgbClr val="191919"/>
              </a:solidFill>
              <a:latin typeface="Open Sans 1 Bold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8535165" y="5143500"/>
            <a:ext cx="8592899" cy="0"/>
          </a:xfrm>
          <a:prstGeom prst="line">
            <a:avLst/>
          </a:prstGeom>
          <a:ln w="9525" cap="rnd">
            <a:solidFill>
              <a:srgbClr val="3E2F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8535165" y="2893212"/>
            <a:ext cx="838103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dirty="0">
                <a:solidFill>
                  <a:srgbClr val="191919"/>
                </a:solidFill>
                <a:latin typeface="Open Sans 1 Bold"/>
              </a:rPr>
              <a:t>Scalability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60471" y="5489120"/>
            <a:ext cx="838103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Open Sans 1 Bold"/>
              </a:rPr>
              <a:t>Security</a:t>
            </a:r>
          </a:p>
        </p:txBody>
      </p:sp>
      <p:sp>
        <p:nvSpPr>
          <p:cNvPr id="12" name="AutoShape 12"/>
          <p:cNvSpPr/>
          <p:nvPr/>
        </p:nvSpPr>
        <p:spPr>
          <a:xfrm>
            <a:off x="8560471" y="7012845"/>
            <a:ext cx="8592899" cy="0"/>
          </a:xfrm>
          <a:prstGeom prst="line">
            <a:avLst/>
          </a:prstGeom>
          <a:ln w="9525" cap="rnd">
            <a:solidFill>
              <a:srgbClr val="3E2F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8560471" y="7743190"/>
            <a:ext cx="838103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Open Sans 1 Bold"/>
              </a:rPr>
              <a:t>Maintainance</a:t>
            </a:r>
          </a:p>
        </p:txBody>
      </p:sp>
      <p:sp>
        <p:nvSpPr>
          <p:cNvPr id="14" name="AutoShape 14"/>
          <p:cNvSpPr/>
          <p:nvPr/>
        </p:nvSpPr>
        <p:spPr>
          <a:xfrm>
            <a:off x="8607224" y="9182100"/>
            <a:ext cx="8592899" cy="0"/>
          </a:xfrm>
          <a:prstGeom prst="line">
            <a:avLst/>
          </a:prstGeom>
          <a:ln w="9525" cap="rnd">
            <a:solidFill>
              <a:srgbClr val="3E2F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F36640-003A-4E8B-83BA-CBF17D7F9EE2}"/>
              </a:ext>
            </a:extLst>
          </p:cNvPr>
          <p:cNvSpPr txBox="1"/>
          <p:nvPr/>
        </p:nvSpPr>
        <p:spPr>
          <a:xfrm>
            <a:off x="8560471" y="3394777"/>
            <a:ext cx="8075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Horizontal</a:t>
            </a:r>
            <a:r>
              <a:rPr lang="en-US" sz="2000" dirty="0"/>
              <a:t> </a:t>
            </a:r>
            <a:r>
              <a:rPr lang="en-US" sz="2000" b="1" dirty="0"/>
              <a:t>scaling</a:t>
            </a:r>
            <a:r>
              <a:rPr lang="en-US" sz="2000" dirty="0"/>
              <a:t>: NoSQL  are designed to scale out by adding more adding more servers which is essential for handling large volume of users.</a:t>
            </a:r>
            <a:endParaRPr lang="en-CM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90CCC9-7BCC-4FC6-92F0-7282F6348649}"/>
              </a:ext>
            </a:extLst>
          </p:cNvPr>
          <p:cNvSpPr txBox="1"/>
          <p:nvPr/>
        </p:nvSpPr>
        <p:spPr>
          <a:xfrm>
            <a:off x="8560471" y="4303379"/>
            <a:ext cx="8075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Flexible Schema:</a:t>
            </a:r>
            <a:r>
              <a:rPr lang="en-US" sz="2000" dirty="0"/>
              <a:t> As the system evolves, the database schema can easily be modified.</a:t>
            </a:r>
            <a:endParaRPr lang="en-CM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AE35EC-82F3-42FF-894D-4EF11FCBC101}"/>
              </a:ext>
            </a:extLst>
          </p:cNvPr>
          <p:cNvSpPr txBox="1"/>
          <p:nvPr/>
        </p:nvSpPr>
        <p:spPr>
          <a:xfrm>
            <a:off x="8554538" y="6218916"/>
            <a:ext cx="8075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Flexible Security Models:</a:t>
            </a:r>
            <a:r>
              <a:rPr lang="en-US" sz="2000" dirty="0"/>
              <a:t> NoSQL offers various security features like encryption as rest and in transit, fined grained control access.</a:t>
            </a:r>
            <a:endParaRPr lang="en-CM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D61033-732F-4DDC-9959-E81F138012B8}"/>
              </a:ext>
            </a:extLst>
          </p:cNvPr>
          <p:cNvSpPr txBox="1"/>
          <p:nvPr/>
        </p:nvSpPr>
        <p:spPr>
          <a:xfrm>
            <a:off x="8535165" y="8360706"/>
            <a:ext cx="8075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Automated Management: NoSQL always comes with automated maintenance tools for tasks such as backup, recovery and monitoring.</a:t>
            </a:r>
            <a:endParaRPr lang="en-CM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9E14FD-8CB3-451C-95A5-595DA0285B7B}"/>
              </a:ext>
            </a:extLst>
          </p:cNvPr>
          <p:cNvSpPr txBox="1"/>
          <p:nvPr/>
        </p:nvSpPr>
        <p:spPr>
          <a:xfrm>
            <a:off x="8607224" y="2001562"/>
            <a:ext cx="8075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NoSQL databases can deliver high read and write performance, which is critical for real-time data processing and immediate attendance updates.</a:t>
            </a:r>
            <a:endParaRPr lang="en-CM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552395" y="0"/>
            <a:ext cx="7735605" cy="10287000"/>
          </a:xfrm>
          <a:prstGeom prst="rect">
            <a:avLst/>
          </a:prstGeom>
          <a:solidFill>
            <a:srgbClr val="F8F6F3"/>
          </a:solidFill>
        </p:spPr>
      </p:sp>
      <p:grpSp>
        <p:nvGrpSpPr>
          <p:cNvPr id="3" name="Group 3"/>
          <p:cNvGrpSpPr/>
          <p:nvPr/>
        </p:nvGrpSpPr>
        <p:grpSpPr>
          <a:xfrm>
            <a:off x="11554768" y="2310618"/>
            <a:ext cx="381000" cy="381000"/>
            <a:chOff x="0" y="0"/>
            <a:chExt cx="508000" cy="508000"/>
          </a:xfrm>
        </p:grpSpPr>
        <p:grpSp>
          <p:nvGrpSpPr>
            <p:cNvPr id="4" name="Group 4"/>
            <p:cNvGrpSpPr/>
            <p:nvPr/>
          </p:nvGrpSpPr>
          <p:grpSpPr>
            <a:xfrm>
              <a:off x="56351" y="56351"/>
              <a:ext cx="395299" cy="395299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E2F5B"/>
              </a:solidFill>
            </p:spPr>
          </p:sp>
        </p:grp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-2540" y="-2540"/>
              <a:chExt cx="6355080" cy="63550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3E2F5B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12739672" y="2080748"/>
            <a:ext cx="4519628" cy="960120"/>
            <a:chOff x="0" y="0"/>
            <a:chExt cx="6026171" cy="1280160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6026171" cy="53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50"/>
                </a:lnSpc>
              </a:pPr>
              <a:r>
                <a:rPr lang="en-US" sz="2500" spc="-75">
                  <a:solidFill>
                    <a:srgbClr val="191919"/>
                  </a:solidFill>
                  <a:latin typeface="Open Sans 2 Bold"/>
                </a:rPr>
                <a:t>01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01463"/>
              <a:ext cx="6026171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91919"/>
                  </a:solidFill>
                  <a:latin typeface="Open Sans 1"/>
                </a:rPr>
                <a:t>Choose our DBMS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739672" y="4442948"/>
            <a:ext cx="4519628" cy="960120"/>
            <a:chOff x="0" y="0"/>
            <a:chExt cx="6026171" cy="128016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6026171" cy="53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50"/>
                </a:lnSpc>
              </a:pPr>
              <a:r>
                <a:rPr lang="en-US" sz="2500" spc="-75">
                  <a:solidFill>
                    <a:srgbClr val="191919"/>
                  </a:solidFill>
                  <a:latin typeface="Open Sans 2 Bold"/>
                </a:rPr>
                <a:t>02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01463"/>
              <a:ext cx="6026171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91919"/>
                  </a:solidFill>
                  <a:latin typeface="Open Sans 1"/>
                </a:rPr>
                <a:t>Design our Schemas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739672" y="6793165"/>
            <a:ext cx="4519628" cy="960120"/>
            <a:chOff x="0" y="0"/>
            <a:chExt cx="6026171" cy="128016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28575"/>
              <a:ext cx="6026171" cy="53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50"/>
                </a:lnSpc>
              </a:pPr>
              <a:r>
                <a:rPr lang="en-US" sz="2500" spc="-75">
                  <a:solidFill>
                    <a:srgbClr val="191919"/>
                  </a:solidFill>
                  <a:latin typeface="Open Sans 2 Bold"/>
                </a:rPr>
                <a:t>03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01463"/>
              <a:ext cx="6026171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91919"/>
                  </a:solidFill>
                  <a:latin typeface="Open Sans 1"/>
                </a:rPr>
                <a:t>Model the data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554768" y="4672818"/>
            <a:ext cx="381000" cy="381000"/>
            <a:chOff x="0" y="0"/>
            <a:chExt cx="508000" cy="508000"/>
          </a:xfrm>
        </p:grpSpPr>
        <p:grpSp>
          <p:nvGrpSpPr>
            <p:cNvPr id="18" name="Group 18"/>
            <p:cNvGrpSpPr/>
            <p:nvPr/>
          </p:nvGrpSpPr>
          <p:grpSpPr>
            <a:xfrm>
              <a:off x="56351" y="56351"/>
              <a:ext cx="395299" cy="395299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E2F5B"/>
              </a:solidFill>
            </p:spPr>
          </p:sp>
        </p:grp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-2540" y="-2540"/>
              <a:chExt cx="6355080" cy="635508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3E2F5B"/>
              </a:solidFill>
            </p:spPr>
          </p:sp>
        </p:grpSp>
      </p:grpSp>
      <p:grpSp>
        <p:nvGrpSpPr>
          <p:cNvPr id="22" name="Group 22"/>
          <p:cNvGrpSpPr/>
          <p:nvPr/>
        </p:nvGrpSpPr>
        <p:grpSpPr>
          <a:xfrm>
            <a:off x="11554768" y="7023035"/>
            <a:ext cx="381000" cy="381000"/>
            <a:chOff x="0" y="0"/>
            <a:chExt cx="508000" cy="508000"/>
          </a:xfrm>
        </p:grpSpPr>
        <p:grpSp>
          <p:nvGrpSpPr>
            <p:cNvPr id="23" name="Group 23"/>
            <p:cNvGrpSpPr/>
            <p:nvPr/>
          </p:nvGrpSpPr>
          <p:grpSpPr>
            <a:xfrm>
              <a:off x="56351" y="56351"/>
              <a:ext cx="395299" cy="395299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E2F5B"/>
              </a:solidFill>
            </p:spPr>
          </p:sp>
        </p:grpSp>
        <p:grpSp>
          <p:nvGrpSpPr>
            <p:cNvPr id="25" name="Group 25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-2540" y="-2540"/>
              <a:chExt cx="6355080" cy="635508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3E2F5B"/>
              </a:solidFill>
            </p:spPr>
          </p:sp>
        </p:grpSp>
      </p:grpSp>
      <p:grpSp>
        <p:nvGrpSpPr>
          <p:cNvPr id="27" name="Group 27"/>
          <p:cNvGrpSpPr/>
          <p:nvPr/>
        </p:nvGrpSpPr>
        <p:grpSpPr>
          <a:xfrm>
            <a:off x="1028700" y="2873334"/>
            <a:ext cx="7397817" cy="3139229"/>
            <a:chOff x="0" y="0"/>
            <a:chExt cx="9863756" cy="4185639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9525"/>
              <a:ext cx="9863756" cy="153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>
                  <a:solidFill>
                    <a:srgbClr val="191919"/>
                  </a:solidFill>
                  <a:latin typeface="Open Sans 1"/>
                </a:rPr>
                <a:t>METHODOLOGY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2387743"/>
              <a:ext cx="8441942" cy="1797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91919"/>
                  </a:solidFill>
                  <a:latin typeface="Open Sans 1"/>
                </a:rPr>
                <a:t>Involves a structured approach to ensure scalability, performance, and flexibility in managing data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1394475" y="0"/>
            <a:ext cx="6893525" cy="3810000"/>
          </a:xfrm>
          <a:prstGeom prst="rect">
            <a:avLst/>
          </a:prstGeom>
          <a:solidFill>
            <a:srgbClr val="3E2F5B"/>
          </a:solidFill>
        </p:spPr>
      </p:sp>
      <p:sp>
        <p:nvSpPr>
          <p:cNvPr id="4" name="AutoShape 4"/>
          <p:cNvSpPr/>
          <p:nvPr/>
        </p:nvSpPr>
        <p:spPr>
          <a:xfrm>
            <a:off x="1028700" y="3342518"/>
            <a:ext cx="8592899" cy="0"/>
          </a:xfrm>
          <a:prstGeom prst="line">
            <a:avLst/>
          </a:prstGeom>
          <a:ln w="9525" cap="rnd">
            <a:solidFill>
              <a:srgbClr val="3E2F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28700" y="6934957"/>
            <a:ext cx="8592899" cy="0"/>
          </a:xfrm>
          <a:prstGeom prst="line">
            <a:avLst/>
          </a:prstGeom>
          <a:ln w="9525" cap="rnd">
            <a:solidFill>
              <a:srgbClr val="3E2F5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2421046" y="1028700"/>
            <a:ext cx="4519628" cy="956945"/>
            <a:chOff x="0" y="0"/>
            <a:chExt cx="6026171" cy="1275927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6026171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50"/>
                </a:lnSpc>
              </a:pPr>
              <a:r>
                <a:rPr lang="en-US" sz="2500" spc="-75">
                  <a:solidFill>
                    <a:srgbClr val="FFFFFF"/>
                  </a:solidFill>
                  <a:latin typeface="Open Sans 2 Bold"/>
                </a:rPr>
                <a:t>01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97230"/>
              <a:ext cx="6026171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Open Sans 1 Bold"/>
                </a:rPr>
                <a:t>Selected MongoDB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298331"/>
            <a:ext cx="838103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 dirty="0">
                <a:solidFill>
                  <a:srgbClr val="191919"/>
                </a:solidFill>
                <a:latin typeface="Open Sans 1"/>
              </a:rPr>
              <a:t>Document Oriented Storage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890770"/>
            <a:ext cx="838103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Scalability and Performance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483209"/>
            <a:ext cx="838103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Maintainance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F9CADC-7D54-4ADE-A529-9738167C0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475" y="3955097"/>
            <a:ext cx="6360125" cy="57603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ABC521-B3B6-43C8-9E1A-88DC2CEB93DB}"/>
              </a:ext>
            </a:extLst>
          </p:cNvPr>
          <p:cNvSpPr txBox="1"/>
          <p:nvPr/>
        </p:nvSpPr>
        <p:spPr>
          <a:xfrm>
            <a:off x="1561137" y="23361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Nested Data Support</a:t>
            </a:r>
            <a:endParaRPr lang="en-CM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75B5EB-A71C-423C-8CD4-AF0D0FB420C5}"/>
              </a:ext>
            </a:extLst>
          </p:cNvPr>
          <p:cNvSpPr txBox="1"/>
          <p:nvPr/>
        </p:nvSpPr>
        <p:spPr>
          <a:xfrm>
            <a:off x="1561137" y="5767686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Horizontal Scalability</a:t>
            </a:r>
            <a:endParaRPr lang="en-CM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1394475" y="0"/>
            <a:ext cx="6893525" cy="3810000"/>
          </a:xfrm>
          <a:prstGeom prst="rect">
            <a:avLst/>
          </a:prstGeom>
          <a:solidFill>
            <a:srgbClr val="3E2F5B"/>
          </a:solidFill>
        </p:spPr>
      </p:sp>
      <p:sp>
        <p:nvSpPr>
          <p:cNvPr id="4" name="AutoShape 4"/>
          <p:cNvSpPr/>
          <p:nvPr/>
        </p:nvSpPr>
        <p:spPr>
          <a:xfrm>
            <a:off x="1028700" y="3342518"/>
            <a:ext cx="8592899" cy="0"/>
          </a:xfrm>
          <a:prstGeom prst="line">
            <a:avLst/>
          </a:prstGeom>
          <a:ln w="9525" cap="rnd">
            <a:solidFill>
              <a:srgbClr val="3E2F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28700" y="6934957"/>
            <a:ext cx="8592899" cy="0"/>
          </a:xfrm>
          <a:prstGeom prst="line">
            <a:avLst/>
          </a:prstGeom>
          <a:ln w="9525" cap="rnd">
            <a:solidFill>
              <a:srgbClr val="3E2F5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2421046" y="1028700"/>
            <a:ext cx="4519628" cy="956945"/>
            <a:chOff x="0" y="0"/>
            <a:chExt cx="6026171" cy="1275927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6026171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50"/>
                </a:lnSpc>
              </a:pPr>
              <a:r>
                <a:rPr lang="en-US" sz="2500" spc="-75">
                  <a:solidFill>
                    <a:srgbClr val="FFFFFF"/>
                  </a:solidFill>
                  <a:latin typeface="Open Sans 2 Bold"/>
                </a:rPr>
                <a:t>02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97230"/>
              <a:ext cx="6026171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Open Sans 1 Bold"/>
                </a:rPr>
                <a:t>Schema Design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298331"/>
            <a:ext cx="838103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User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890770"/>
            <a:ext cx="838103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Course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483209"/>
            <a:ext cx="838103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Session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BE78BA-CA10-4FC8-9D69-B2C18EFD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183" y="3713438"/>
            <a:ext cx="6893525" cy="53246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1394475" y="-61993"/>
            <a:ext cx="6893525" cy="3810000"/>
          </a:xfrm>
          <a:prstGeom prst="rect">
            <a:avLst/>
          </a:prstGeom>
          <a:solidFill>
            <a:srgbClr val="3E2F5B"/>
          </a:solidFill>
        </p:spPr>
      </p:sp>
      <p:sp>
        <p:nvSpPr>
          <p:cNvPr id="4" name="AutoShape 4"/>
          <p:cNvSpPr/>
          <p:nvPr/>
        </p:nvSpPr>
        <p:spPr>
          <a:xfrm flipV="1">
            <a:off x="304800" y="1317826"/>
            <a:ext cx="10353868" cy="183550"/>
          </a:xfrm>
          <a:prstGeom prst="line">
            <a:avLst/>
          </a:prstGeom>
          <a:ln w="9525" cap="rnd">
            <a:solidFill>
              <a:srgbClr val="3E2F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M" dirty="0"/>
          </a:p>
        </p:txBody>
      </p:sp>
      <p:grpSp>
        <p:nvGrpSpPr>
          <p:cNvPr id="6" name="Group 6"/>
          <p:cNvGrpSpPr/>
          <p:nvPr/>
        </p:nvGrpSpPr>
        <p:grpSpPr>
          <a:xfrm>
            <a:off x="12421046" y="1028700"/>
            <a:ext cx="4519628" cy="956945"/>
            <a:chOff x="0" y="0"/>
            <a:chExt cx="6026171" cy="1275927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6026171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50"/>
                </a:lnSpc>
              </a:pPr>
              <a:r>
                <a:rPr lang="en-US" sz="2500" spc="-75">
                  <a:solidFill>
                    <a:srgbClr val="FFFFFF"/>
                  </a:solidFill>
                  <a:latin typeface="Open Sans 2 Bold"/>
                </a:rPr>
                <a:t>02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97230"/>
              <a:ext cx="6026171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Open Sans 1 Bold"/>
                </a:rPr>
                <a:t>Data Modelling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02455" y="812916"/>
            <a:ext cx="3002745" cy="432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dirty="0">
                <a:solidFill>
                  <a:srgbClr val="191919"/>
                </a:solidFill>
                <a:latin typeface="Open Sans 1"/>
              </a:rPr>
              <a:t>User - Course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05200" y="849222"/>
            <a:ext cx="3156488" cy="432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dirty="0">
                <a:solidFill>
                  <a:srgbClr val="191919"/>
                </a:solidFill>
                <a:latin typeface="Open Sans 1"/>
              </a:rPr>
              <a:t>Session - Course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36730" y="807996"/>
            <a:ext cx="3521938" cy="445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dirty="0">
                <a:solidFill>
                  <a:srgbClr val="191919"/>
                </a:solidFill>
                <a:latin typeface="Open Sans 1"/>
              </a:rPr>
              <a:t>Session - Student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C95A36-4F48-4916-A6D9-1FFF73F81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5787"/>
            <a:ext cx="18288000" cy="77589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552395" y="0"/>
            <a:ext cx="7735605" cy="10287000"/>
          </a:xfrm>
          <a:prstGeom prst="rect">
            <a:avLst/>
          </a:prstGeom>
          <a:solidFill>
            <a:srgbClr val="F8F6F3"/>
          </a:solidFill>
        </p:spPr>
      </p:sp>
      <p:grpSp>
        <p:nvGrpSpPr>
          <p:cNvPr id="3" name="Group 3"/>
          <p:cNvGrpSpPr/>
          <p:nvPr/>
        </p:nvGrpSpPr>
        <p:grpSpPr>
          <a:xfrm>
            <a:off x="11554768" y="2310618"/>
            <a:ext cx="381000" cy="381000"/>
            <a:chOff x="0" y="0"/>
            <a:chExt cx="508000" cy="508000"/>
          </a:xfrm>
        </p:grpSpPr>
        <p:grpSp>
          <p:nvGrpSpPr>
            <p:cNvPr id="4" name="Group 4"/>
            <p:cNvGrpSpPr/>
            <p:nvPr/>
          </p:nvGrpSpPr>
          <p:grpSpPr>
            <a:xfrm>
              <a:off x="56351" y="56351"/>
              <a:ext cx="395299" cy="395299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E2F5B"/>
              </a:solidFill>
            </p:spPr>
          </p:sp>
        </p:grp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-2540" y="-2540"/>
              <a:chExt cx="6355080" cy="63550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3E2F5B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12739672" y="2080748"/>
            <a:ext cx="4519628" cy="956945"/>
            <a:chOff x="0" y="0"/>
            <a:chExt cx="6026171" cy="1275927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6026171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50"/>
                </a:lnSpc>
              </a:pPr>
              <a:r>
                <a:rPr lang="en-US" sz="2500" spc="-75">
                  <a:solidFill>
                    <a:srgbClr val="191919"/>
                  </a:solidFill>
                  <a:latin typeface="Open Sans 2 Bold"/>
                </a:rPr>
                <a:t>01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97230"/>
              <a:ext cx="6026171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dirty="0">
                  <a:solidFill>
                    <a:srgbClr val="191919"/>
                  </a:solidFill>
                  <a:latin typeface="Open Sans 1"/>
                </a:rPr>
                <a:t>Conceptual Design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739672" y="4442948"/>
            <a:ext cx="4519628" cy="960120"/>
            <a:chOff x="0" y="0"/>
            <a:chExt cx="6026171" cy="128016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6026171" cy="53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50"/>
                </a:lnSpc>
              </a:pPr>
              <a:r>
                <a:rPr lang="en-US" sz="2500" spc="-75">
                  <a:solidFill>
                    <a:srgbClr val="191919"/>
                  </a:solidFill>
                  <a:latin typeface="Open Sans 2 Bold"/>
                </a:rPr>
                <a:t>02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01463"/>
              <a:ext cx="6026171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91919"/>
                  </a:solidFill>
                  <a:latin typeface="Open Sans 1"/>
                </a:rPr>
                <a:t>Logical design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739672" y="6793165"/>
            <a:ext cx="4519628" cy="960120"/>
            <a:chOff x="0" y="0"/>
            <a:chExt cx="6026171" cy="128016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28575"/>
              <a:ext cx="6026171" cy="53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50"/>
                </a:lnSpc>
              </a:pPr>
              <a:r>
                <a:rPr lang="en-US" sz="2500" spc="-75">
                  <a:solidFill>
                    <a:srgbClr val="191919"/>
                  </a:solidFill>
                  <a:latin typeface="Open Sans 2 Bold"/>
                </a:rPr>
                <a:t>03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01463"/>
              <a:ext cx="6026171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91919"/>
                  </a:solidFill>
                  <a:latin typeface="Open Sans 1"/>
                </a:rPr>
                <a:t>Physical Design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554768" y="4672818"/>
            <a:ext cx="381000" cy="381000"/>
            <a:chOff x="0" y="0"/>
            <a:chExt cx="508000" cy="508000"/>
          </a:xfrm>
        </p:grpSpPr>
        <p:grpSp>
          <p:nvGrpSpPr>
            <p:cNvPr id="18" name="Group 18"/>
            <p:cNvGrpSpPr/>
            <p:nvPr/>
          </p:nvGrpSpPr>
          <p:grpSpPr>
            <a:xfrm>
              <a:off x="56351" y="56351"/>
              <a:ext cx="395299" cy="395299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E2F5B"/>
              </a:solidFill>
            </p:spPr>
          </p:sp>
        </p:grp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-2540" y="-2540"/>
              <a:chExt cx="6355080" cy="635508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3E2F5B"/>
              </a:solidFill>
            </p:spPr>
          </p:sp>
        </p:grpSp>
      </p:grpSp>
      <p:grpSp>
        <p:nvGrpSpPr>
          <p:cNvPr id="22" name="Group 22"/>
          <p:cNvGrpSpPr/>
          <p:nvPr/>
        </p:nvGrpSpPr>
        <p:grpSpPr>
          <a:xfrm>
            <a:off x="11554768" y="7023035"/>
            <a:ext cx="381000" cy="381000"/>
            <a:chOff x="0" y="0"/>
            <a:chExt cx="508000" cy="508000"/>
          </a:xfrm>
        </p:grpSpPr>
        <p:grpSp>
          <p:nvGrpSpPr>
            <p:cNvPr id="23" name="Group 23"/>
            <p:cNvGrpSpPr/>
            <p:nvPr/>
          </p:nvGrpSpPr>
          <p:grpSpPr>
            <a:xfrm>
              <a:off x="56351" y="56351"/>
              <a:ext cx="395299" cy="395299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E2F5B"/>
              </a:solidFill>
            </p:spPr>
          </p:sp>
        </p:grpSp>
        <p:grpSp>
          <p:nvGrpSpPr>
            <p:cNvPr id="25" name="Group 25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-2540" y="-2540"/>
              <a:chExt cx="6355080" cy="635508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3E2F5B"/>
              </a:solidFill>
            </p:spPr>
          </p:sp>
        </p:grpSp>
      </p:grpSp>
      <p:grpSp>
        <p:nvGrpSpPr>
          <p:cNvPr id="27" name="Group 27"/>
          <p:cNvGrpSpPr/>
          <p:nvPr/>
        </p:nvGrpSpPr>
        <p:grpSpPr>
          <a:xfrm>
            <a:off x="1028700" y="2073234"/>
            <a:ext cx="7077063" cy="4739429"/>
            <a:chOff x="0" y="0"/>
            <a:chExt cx="9436084" cy="6319239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9525"/>
              <a:ext cx="9436084" cy="305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>
                  <a:solidFill>
                    <a:srgbClr val="191919"/>
                  </a:solidFill>
                  <a:latin typeface="Open Sans 1"/>
                </a:rPr>
                <a:t>DATABASE DESIGN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3911743"/>
              <a:ext cx="8075917" cy="2407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91919"/>
                  </a:solidFill>
                  <a:latin typeface="Open Sans 1"/>
                </a:rPr>
                <a:t>The schema structure consists of interconnected collections designed to ease storage, retrieval and data management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511</Words>
  <Application>Microsoft Office PowerPoint</Application>
  <PresentationFormat>Custom</PresentationFormat>
  <Paragraphs>120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Open Sans 1 Bold</vt:lpstr>
      <vt:lpstr>Open Sans 2 Bold</vt:lpstr>
      <vt:lpstr>Calibri</vt:lpstr>
      <vt:lpstr>Open Sans 1</vt:lpstr>
      <vt:lpstr>Open Sans 1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Let's look at our progress</dc:title>
  <cp:lastModifiedBy>Jerry Ngulefac</cp:lastModifiedBy>
  <cp:revision>14</cp:revision>
  <dcterms:created xsi:type="dcterms:W3CDTF">2006-08-16T00:00:00Z</dcterms:created>
  <dcterms:modified xsi:type="dcterms:W3CDTF">2024-06-20T21:41:30Z</dcterms:modified>
  <dc:identifier>DAGIrTd8L2o</dc:identifier>
</cp:coreProperties>
</file>